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</p:sldMasterIdLst>
  <p:notesMasterIdLst>
    <p:notesMasterId r:id="rId12"/>
  </p:notesMasterIdLst>
  <p:handoutMasterIdLst>
    <p:handoutMasterId r:id="rId13"/>
  </p:handoutMasterIdLst>
  <p:sldIdLst>
    <p:sldId id="325" r:id="rId2"/>
    <p:sldId id="413" r:id="rId3"/>
    <p:sldId id="406" r:id="rId4"/>
    <p:sldId id="414" r:id="rId5"/>
    <p:sldId id="415" r:id="rId6"/>
    <p:sldId id="409" r:id="rId7"/>
    <p:sldId id="427" r:id="rId8"/>
    <p:sldId id="431" r:id="rId9"/>
    <p:sldId id="424" r:id="rId10"/>
    <p:sldId id="324" r:id="rId11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2D5C160-F7E9-4291-9A7C-A0EFCD82F670}">
          <p14:sldIdLst>
            <p14:sldId id="325"/>
            <p14:sldId id="413"/>
            <p14:sldId id="406"/>
            <p14:sldId id="414"/>
            <p14:sldId id="415"/>
            <p14:sldId id="409"/>
            <p14:sldId id="427"/>
            <p14:sldId id="431"/>
            <p14:sldId id="424"/>
            <p14:sldId id="3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лена Н. Комова" initials="ЕНК" lastIdx="0" clrIdx="0"/>
  <p:cmAuthor id="2" name="Мазаев Николай Евгеньевич" initials="МНЕ" lastIdx="12" clrIdx="1"/>
  <p:cmAuthor id="3" name="User" initials="U" lastIdx="8" clrIdx="2"/>
  <p:cmAuthor id="4" name="Руслан А. Сафиуллин" initials="РАС" lastIdx="1" clrIdx="3">
    <p:extLst>
      <p:ext uri="{19B8F6BF-5375-455C-9EA6-DF929625EA0E}">
        <p15:presenceInfo xmlns:p15="http://schemas.microsoft.com/office/powerpoint/2012/main" userId="S-1-5-21-1220945662-1960408961-1417001333-81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BFBFBF"/>
    <a:srgbClr val="D0D8E8"/>
    <a:srgbClr val="FFFFFF"/>
    <a:srgbClr val="68BE4A"/>
    <a:srgbClr val="46DAA2"/>
    <a:srgbClr val="C9EFD8"/>
    <a:srgbClr val="C8F0C9"/>
    <a:srgbClr val="CCF3C5"/>
    <a:srgbClr val="3BA7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41" autoAdjust="0"/>
    <p:restoredTop sz="93970" autoAdjust="0"/>
  </p:normalViewPr>
  <p:slideViewPr>
    <p:cSldViewPr>
      <p:cViewPr varScale="1">
        <p:scale>
          <a:sx n="107" d="100"/>
          <a:sy n="107" d="100"/>
        </p:scale>
        <p:origin x="217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88909963747833E-2"/>
          <c:y val="1.7094017094017096E-2"/>
          <c:w val="0.9363460082992876"/>
          <c:h val="0.83739776117728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Лист1!$B$18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Лист1!$C$16:$E$16</c:f>
              <c:strCache>
                <c:ptCount val="3"/>
                <c:pt idx="0">
                  <c:v>1-комнатная</c:v>
                </c:pt>
                <c:pt idx="1">
                  <c:v>2-комнатная</c:v>
                </c:pt>
                <c:pt idx="2">
                  <c:v>3-комнатная</c:v>
                </c:pt>
              </c:strCache>
            </c:strRef>
          </c:cat>
          <c:val>
            <c:numRef>
              <c:f>Лист1!$C$18:$E$18</c:f>
              <c:numCache>
                <c:formatCode>0</c:formatCode>
                <c:ptCount val="3"/>
                <c:pt idx="0">
                  <c:v>66.403000000000006</c:v>
                </c:pt>
                <c:pt idx="1">
                  <c:v>100.578</c:v>
                </c:pt>
                <c:pt idx="2">
                  <c:v>144.06800000000001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CF-414A-AFFC-136310A54C30}"/>
            </c:ext>
          </c:extLst>
        </c:ser>
        <c:ser>
          <c:idx val="1"/>
          <c:order val="1"/>
          <c:tx>
            <c:strRef>
              <c:f>Лист1!$B$19</c:f>
              <c:strCache>
                <c:ptCount val="1"/>
                <c:pt idx="0">
                  <c:v>2040 год с АК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0708539603568082"/>
                  <c:y val="-3.561242344706917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900" b="0" i="0" u="none" strike="noStrike" kern="12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900" b="0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19,1% (1,27% в год)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900" b="0" i="0" u="none" strike="noStrike" kern="1200" baseline="0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156197756197423"/>
                      <c:h val="6.548444264979697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D2CF-414A-AFFC-136310A54C30}"/>
                </c:ext>
              </c:extLst>
            </c:dLbl>
            <c:dLbl>
              <c:idx val="1"/>
              <c:layout>
                <c:manualLayout>
                  <c:x val="-0.10064410962200798"/>
                  <c:y val="-2.13674092020548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900" b="0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19,4%</a:t>
                    </a:r>
                    <a:r>
                      <a:rPr lang="ru-RU" sz="900" b="0" i="0" u="none" strike="noStrike" kern="1200" baseline="0" dirty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 (1,30% в год)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246374878418745"/>
                      <c:h val="4.269241985777418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D2CF-414A-AFFC-136310A54C30}"/>
                </c:ext>
              </c:extLst>
            </c:dLbl>
            <c:dLbl>
              <c:idx val="2"/>
              <c:layout>
                <c:manualLayout>
                  <c:x val="-9.1787427975271285E-2"/>
                  <c:y val="-1.9943019943019943E-2"/>
                </c:manualLayout>
              </c:layout>
              <c:tx>
                <c:rich>
                  <a:bodyPr/>
                  <a:lstStyle/>
                  <a:p>
                    <a:r>
                      <a:rPr lang="ru-RU" sz="900" b="0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19,3 </a:t>
                    </a:r>
                    <a:r>
                      <a:rPr lang="ru-RU" sz="900" b="0" i="0" u="none" strike="noStrike" kern="1200" baseline="0" dirty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(1,29% в год)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2CF-414A-AFFC-136310A54C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Лист1!$C$16:$E$16</c:f>
              <c:strCache>
                <c:ptCount val="3"/>
                <c:pt idx="0">
                  <c:v>1-комнатная</c:v>
                </c:pt>
                <c:pt idx="1">
                  <c:v>2-комнатная</c:v>
                </c:pt>
                <c:pt idx="2">
                  <c:v>3-комнатная</c:v>
                </c:pt>
              </c:strCache>
            </c:strRef>
          </c:cat>
          <c:val>
            <c:numRef>
              <c:f>Лист1!$C$19:$E$19</c:f>
              <c:numCache>
                <c:formatCode>0</c:formatCode>
                <c:ptCount val="3"/>
                <c:pt idx="0">
                  <c:v>79.069999999999993</c:v>
                </c:pt>
                <c:pt idx="1">
                  <c:v>120.12</c:v>
                </c:pt>
                <c:pt idx="2">
                  <c:v>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CF-414A-AFFC-136310A54C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54559"/>
        <c:axId val="15657887"/>
      </c:barChart>
      <c:catAx>
        <c:axId val="156545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57887"/>
        <c:crosses val="autoZero"/>
        <c:auto val="1"/>
        <c:lblAlgn val="ctr"/>
        <c:lblOffset val="100"/>
        <c:noMultiLvlLbl val="0"/>
      </c:catAx>
      <c:valAx>
        <c:axId val="156578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545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768EB7A-0B68-407C-AD96-BA8F1F43B1C4}" type="datetimeFigureOut">
              <a:rPr lang="ru-RU"/>
              <a:pPr>
                <a:defRPr/>
              </a:pPr>
              <a:t>03.06.2024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4"/>
            <a:ext cx="2946400" cy="4968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650262D-9AB0-4BB8-92E7-1AF9A2AC5E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787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C7B2F82-08AA-45B1-A5E6-D5B93A1C3E0A}" type="datetimeFigureOut">
              <a:rPr lang="ru-RU"/>
              <a:pPr>
                <a:defRPr/>
              </a:pPr>
              <a:t>03.06.2024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9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4"/>
            <a:ext cx="2946400" cy="4968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B09649-67A5-4C1D-AD99-6C8839E29C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5173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90D37-16CB-4E4A-B5E5-91210CC05175}" type="datetime1">
              <a:rPr lang="ru-RU"/>
              <a:pPr>
                <a:defRPr/>
              </a:pPr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CEF22-46FE-4976-9179-502977489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2AEEA-2206-4128-9AE5-CF065BDB215B}" type="datetime1">
              <a:rPr lang="ru-RU"/>
              <a:pPr>
                <a:defRPr/>
              </a:pPr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8736D-02C3-45D6-AB3F-A53357913E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05520-DF89-4AB3-A74D-E2F4737944AC}" type="datetime1">
              <a:rPr lang="ru-RU"/>
              <a:pPr>
                <a:defRPr/>
              </a:pPr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659AB-D24E-47C8-A090-1135A8188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0064B-0F1D-4137-BF59-C36A0285D297}" type="datetime1">
              <a:rPr lang="ru-RU"/>
              <a:pPr>
                <a:defRPr/>
              </a:pPr>
              <a:t>03.06.2024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63718-009E-475C-A7AC-D33DE98DBB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27F3F-5AED-48E5-B456-ED0392C04CD1}" type="datetime1">
              <a:rPr lang="ru-RU"/>
              <a:pPr>
                <a:defRPr/>
              </a:pPr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93B1F-556A-40AF-A5F6-DFD5664095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1795A-178B-47E3-9424-8E4D65AC17A9}" type="datetime1">
              <a:rPr lang="ru-RU"/>
              <a:pPr>
                <a:defRPr/>
              </a:pPr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83C58-DA0E-4485-BA8F-6AEAEB950E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48B3D-4433-44FE-8B43-C7EC3DA2CF15}" type="datetime1">
              <a:rPr lang="ru-RU"/>
              <a:pPr>
                <a:defRPr/>
              </a:pPr>
              <a:t>03.06.2024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B810E-23EE-471B-855B-675CD99C9A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1E82F-514A-4B43-8F1F-E15FBFCB4A2C}" type="datetime1">
              <a:rPr lang="ru-RU"/>
              <a:pPr>
                <a:defRPr/>
              </a:pPr>
              <a:t>03.06.2024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1B2EE-009B-4F6F-BC13-699D40AD91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D864C-F71F-466F-8E2C-A6C398A85C83}" type="datetime1">
              <a:rPr lang="ru-RU"/>
              <a:pPr>
                <a:defRPr/>
              </a:pPr>
              <a:t>03.06.2024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29B3A-5588-4FA3-AF71-10C7E7F318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8BDBF-B221-44EF-8300-701EB0272684}" type="datetime1">
              <a:rPr lang="ru-RU"/>
              <a:pPr>
                <a:defRPr/>
              </a:pPr>
              <a:t>03.06.2024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DE351-AF77-4414-A6B5-FF0E9E72A8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4D4B4-17D2-4B44-BA32-0D0DE206B604}" type="datetime1">
              <a:rPr lang="ru-RU"/>
              <a:pPr>
                <a:defRPr/>
              </a:pPr>
              <a:t>03.06.2024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4002A-05E2-4DD4-8ACA-1E5256B579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6950C-6FD9-40FE-A04C-CA46726DC595}" type="datetime1">
              <a:rPr lang="ru-RU"/>
              <a:pPr>
                <a:defRPr/>
              </a:pPr>
              <a:t>03.06.2024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7F8B5-AF43-4F17-BBDD-D1C0132EAB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D49484-CA31-4AD3-B045-E3E9378966B6}" type="datetime1">
              <a:rPr lang="ru-RU"/>
              <a:pPr>
                <a:defRPr/>
              </a:pPr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BAC781-D1DE-48C1-9948-6C917E9595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179512" y="489169"/>
            <a:ext cx="6696744" cy="1143000"/>
          </a:xfrm>
        </p:spPr>
        <p:txBody>
          <a:bodyPr/>
          <a:lstStyle/>
          <a:p>
            <a:pPr algn="l" eaLnBrk="1" hangingPunct="1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Инженерный центр «Энергопрогресс»</a:t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FCF4B4-E7FD-4364-A74E-AA6FF5616080}" type="slidenum">
              <a:rPr lang="ru-RU"/>
              <a:pPr>
                <a:defRPr/>
              </a:pPr>
              <a:t>1</a:t>
            </a:fld>
            <a:endParaRPr lang="ru-RU"/>
          </a:p>
        </p:txBody>
      </p:sp>
      <p:pic>
        <p:nvPicPr>
          <p:cNvPr id="16388" name="Picture 2" descr="C:\Documents and Settings\kandalintsevamv\Рабочий стол\1.jpg"/>
          <p:cNvPicPr>
            <a:picLocks noChangeAspect="1" noChangeArrowheads="1"/>
          </p:cNvPicPr>
          <p:nvPr/>
        </p:nvPicPr>
        <p:blipFill rotWithShape="1">
          <a:blip r:embed="rId2" cstate="print"/>
          <a:srcRect t="21790"/>
          <a:stretch/>
        </p:blipFill>
        <p:spPr bwMode="auto">
          <a:xfrm>
            <a:off x="-30957" y="1597494"/>
            <a:ext cx="9205913" cy="542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1">
            <a:extLst>
              <a:ext uri="{FF2B5EF4-FFF2-40B4-BE49-F238E27FC236}">
                <a16:creationId xmlns:a16="http://schemas.microsoft.com/office/drawing/2014/main" id="{A52346B2-2181-8048-A245-C94A1BFD2431}"/>
              </a:ext>
            </a:extLst>
          </p:cNvPr>
          <p:cNvSpPr txBox="1">
            <a:spLocks/>
          </p:cNvSpPr>
          <p:nvPr/>
        </p:nvSpPr>
        <p:spPr bwMode="auto">
          <a:xfrm>
            <a:off x="683568" y="2132856"/>
            <a:ext cx="849138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Проект актуализированной схемы теплоснабжения города Нижнекамска</a:t>
            </a:r>
          </a:p>
          <a:p>
            <a:pPr marL="0" indent="0" algn="ctr">
              <a:buNone/>
              <a:defRPr/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до 2040 года</a:t>
            </a:r>
          </a:p>
          <a:p>
            <a:pPr algn="ctr">
              <a:defRPr/>
            </a:pPr>
            <a:endParaRPr lang="ru-RU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defRPr/>
            </a:pP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9" name="Picture 2" descr="C:\Documents and Settings\kandalintsevamv\Рабочий стол\EPROG_logo.png">
            <a:extLst>
              <a:ext uri="{FF2B5EF4-FFF2-40B4-BE49-F238E27FC236}">
                <a16:creationId xmlns:a16="http://schemas.microsoft.com/office/drawing/2014/main" id="{DA4F9466-DE18-4BC0-AF32-70497E0A9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9209" y="315807"/>
            <a:ext cx="1019175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2969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29700" name="Picture 2" descr="C:\Documents and Settings\kandalintsevamv\Рабочий стол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5374"/>
            <a:ext cx="9144000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Box 6"/>
          <p:cNvSpPr txBox="1">
            <a:spLocks noChangeArrowheads="1"/>
          </p:cNvSpPr>
          <p:nvPr/>
        </p:nvSpPr>
        <p:spPr bwMode="auto">
          <a:xfrm>
            <a:off x="2627313" y="2636912"/>
            <a:ext cx="409416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0C54A0"/>
                </a:solidFill>
                <a:cs typeface="Arial" charset="0"/>
              </a:rPr>
              <a:t>ООО ИЦ «Энергопрогресс»</a:t>
            </a:r>
          </a:p>
          <a:p>
            <a:pPr algn="ctr"/>
            <a:r>
              <a:rPr lang="ru-RU" sz="1600" dirty="0">
                <a:solidFill>
                  <a:srgbClr val="0C54A0"/>
                </a:solidFill>
                <a:cs typeface="Arial" charset="0"/>
              </a:rPr>
              <a:t>420044, г. Казань, ул. Волгоградская, 34 </a:t>
            </a:r>
          </a:p>
          <a:p>
            <a:pPr algn="ctr"/>
            <a:r>
              <a:rPr lang="ru-RU" sz="1600" dirty="0">
                <a:solidFill>
                  <a:srgbClr val="0C54A0"/>
                </a:solidFill>
                <a:cs typeface="Arial" charset="0"/>
              </a:rPr>
              <a:t>тел.: +7 (843) 200-02-59 </a:t>
            </a:r>
          </a:p>
          <a:p>
            <a:pPr algn="ctr"/>
            <a:r>
              <a:rPr lang="ru-RU" sz="1600" dirty="0">
                <a:solidFill>
                  <a:srgbClr val="0C54A0"/>
                </a:solidFill>
                <a:cs typeface="Arial" charset="0"/>
              </a:rPr>
              <a:t>факс: +7 (843) 520-28-78</a:t>
            </a:r>
          </a:p>
          <a:p>
            <a:pPr algn="ctr"/>
            <a:r>
              <a:rPr lang="ru-RU" sz="1600" dirty="0">
                <a:solidFill>
                  <a:srgbClr val="0C54A0"/>
                </a:solidFill>
                <a:cs typeface="Arial" charset="0"/>
              </a:rPr>
              <a:t> </a:t>
            </a:r>
          </a:p>
          <a:p>
            <a:pPr algn="ctr"/>
            <a:r>
              <a:rPr lang="ru-RU" sz="1600" dirty="0">
                <a:solidFill>
                  <a:srgbClr val="0C54A0"/>
                </a:solidFill>
                <a:cs typeface="Arial" charset="0"/>
              </a:rPr>
              <a:t>inbox@eprog.tatenergo.ru</a:t>
            </a:r>
          </a:p>
          <a:p>
            <a:pPr algn="ctr"/>
            <a:r>
              <a:rPr lang="en-US" sz="1600" dirty="0">
                <a:solidFill>
                  <a:srgbClr val="0C54A0"/>
                </a:solidFill>
                <a:cs typeface="Arial" charset="0"/>
              </a:rPr>
              <a:t>www.eprog.ru</a:t>
            </a:r>
            <a:endParaRPr lang="ru-RU" sz="1600" dirty="0">
              <a:solidFill>
                <a:srgbClr val="0C54A0"/>
              </a:solidFill>
              <a:cs typeface="Arial" charset="0"/>
            </a:endParaRPr>
          </a:p>
        </p:txBody>
      </p:sp>
      <p:pic>
        <p:nvPicPr>
          <p:cNvPr id="29703" name="Picture 2" descr="C:\Documents and Settings\kandalintsevamv\Рабочий стол\EPROG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3850" y="1669528"/>
            <a:ext cx="1019175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F311819B-0C9C-4B13-89A0-41F25139E187}"/>
              </a:ext>
            </a:extLst>
          </p:cNvPr>
          <p:cNvSpPr txBox="1">
            <a:spLocks/>
          </p:cNvSpPr>
          <p:nvPr/>
        </p:nvSpPr>
        <p:spPr bwMode="auto">
          <a:xfrm>
            <a:off x="488413" y="574830"/>
            <a:ext cx="8229600" cy="77786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2800" b="1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  <a:lvl2pPr>
              <a:defRPr sz="2800" b="1">
                <a:solidFill>
                  <a:srgbClr val="FF6600"/>
                </a:solidFill>
              </a:defRPr>
            </a:lvl2pPr>
            <a:lvl3pPr>
              <a:defRPr sz="2800" b="1">
                <a:solidFill>
                  <a:srgbClr val="FF6600"/>
                </a:solidFill>
              </a:defRPr>
            </a:lvl3pPr>
            <a:lvl4pPr>
              <a:defRPr sz="2800" b="1">
                <a:solidFill>
                  <a:srgbClr val="FF6600"/>
                </a:solidFill>
              </a:defRPr>
            </a:lvl4pPr>
            <a:lvl5pPr>
              <a:defRPr sz="2800" b="1">
                <a:solidFill>
                  <a:srgbClr val="FF6600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2400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СПАСИБО ЗА ВНИМАНИЕ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/>
          <p:cNvCxnSpPr/>
          <p:nvPr/>
        </p:nvCxnSpPr>
        <p:spPr>
          <a:xfrm>
            <a:off x="457200" y="6294228"/>
            <a:ext cx="8291513" cy="0"/>
          </a:xfrm>
          <a:prstGeom prst="line">
            <a:avLst/>
          </a:prstGeom>
          <a:ln w="22225">
            <a:solidFill>
              <a:srgbClr val="0C54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2"/>
          <p:cNvSpPr txBox="1">
            <a:spLocks/>
          </p:cNvSpPr>
          <p:nvPr/>
        </p:nvSpPr>
        <p:spPr bwMode="auto">
          <a:xfrm>
            <a:off x="179512" y="285946"/>
            <a:ext cx="8877672" cy="7780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20000"/>
          </a:bodyPr>
          <a:lstStyle>
            <a:lvl1pPr algn="ctr">
              <a:defRPr sz="2800" b="1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  <a:lvl2pPr>
              <a:defRPr sz="2800" b="1">
                <a:solidFill>
                  <a:srgbClr val="FF6600"/>
                </a:solidFill>
              </a:defRPr>
            </a:lvl2pPr>
            <a:lvl3pPr>
              <a:defRPr sz="2800" b="1">
                <a:solidFill>
                  <a:srgbClr val="FF6600"/>
                </a:solidFill>
              </a:defRPr>
            </a:lvl3pPr>
            <a:lvl4pPr>
              <a:defRPr sz="2800" b="1">
                <a:solidFill>
                  <a:srgbClr val="FF6600"/>
                </a:solidFill>
              </a:defRPr>
            </a:lvl4pPr>
            <a:lvl5pPr>
              <a:defRPr sz="2800" b="1">
                <a:solidFill>
                  <a:srgbClr val="FF6600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2400" dirty="0">
                <a:solidFill>
                  <a:srgbClr val="4F81BD">
                    <a:lumMod val="75000"/>
                  </a:srgbClr>
                </a:solidFill>
              </a:rPr>
              <a:t>Сравнение перспективных приростов площадей застройки  по ранее утвержденной схеме теплоснабжения и актуализированной схемы теплоснабжения с учётом  Генерального плана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E784081-8312-4E79-80ED-E800E4F4F291}"/>
              </a:ext>
            </a:extLst>
          </p:cNvPr>
          <p:cNvSpPr txBox="1">
            <a:spLocks/>
          </p:cNvSpPr>
          <p:nvPr/>
        </p:nvSpPr>
        <p:spPr bwMode="auto">
          <a:xfrm>
            <a:off x="5436096" y="6381750"/>
            <a:ext cx="7254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CE8DEF-AFE4-4796-8B67-1F872FFAC780}" type="slidenum"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C54A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C54A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5A719B3F-8856-43B2-BF72-95DD529F6C36}"/>
              </a:ext>
            </a:extLst>
          </p:cNvPr>
          <p:cNvCxnSpPr/>
          <p:nvPr/>
        </p:nvCxnSpPr>
        <p:spPr>
          <a:xfrm>
            <a:off x="6234608" y="6411913"/>
            <a:ext cx="0" cy="365125"/>
          </a:xfrm>
          <a:prstGeom prst="line">
            <a:avLst/>
          </a:prstGeom>
          <a:ln w="22225">
            <a:solidFill>
              <a:srgbClr val="0C54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D:\ЭП\Дизайн\Брендбук\лого_2.jpg">
            <a:extLst>
              <a:ext uri="{FF2B5EF4-FFF2-40B4-BE49-F238E27FC236}">
                <a16:creationId xmlns:a16="http://schemas.microsoft.com/office/drawing/2014/main" id="{0C6B838B-AA12-45C0-B9B6-F2367D9F7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7483" y="6369050"/>
            <a:ext cx="12969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2AD35B-9D7A-4893-8471-5A69F5D7A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524" y="1010829"/>
            <a:ext cx="7776864" cy="516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801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/>
          <p:cNvCxnSpPr/>
          <p:nvPr/>
        </p:nvCxnSpPr>
        <p:spPr>
          <a:xfrm>
            <a:off x="457200" y="6294228"/>
            <a:ext cx="8291513" cy="0"/>
          </a:xfrm>
          <a:prstGeom prst="line">
            <a:avLst/>
          </a:prstGeom>
          <a:ln w="22225">
            <a:solidFill>
              <a:srgbClr val="0C54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2"/>
          <p:cNvSpPr txBox="1">
            <a:spLocks/>
          </p:cNvSpPr>
          <p:nvPr/>
        </p:nvSpPr>
        <p:spPr bwMode="auto">
          <a:xfrm>
            <a:off x="0" y="273051"/>
            <a:ext cx="9144000" cy="92369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2800" b="1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  <a:lvl2pPr>
              <a:defRPr sz="2800" b="1">
                <a:solidFill>
                  <a:srgbClr val="FF6600"/>
                </a:solidFill>
              </a:defRPr>
            </a:lvl2pPr>
            <a:lvl3pPr>
              <a:defRPr sz="2800" b="1">
                <a:solidFill>
                  <a:srgbClr val="FF6600"/>
                </a:solidFill>
              </a:defRPr>
            </a:lvl3pPr>
            <a:lvl4pPr>
              <a:defRPr sz="2800" b="1">
                <a:solidFill>
                  <a:srgbClr val="FF6600"/>
                </a:solidFill>
              </a:defRPr>
            </a:lvl4pPr>
            <a:lvl5pPr>
              <a:defRPr sz="2800" b="1">
                <a:solidFill>
                  <a:srgbClr val="FF6600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Сравнение перспективных приростов тепловых нагрузок по ранее утвержденной схеме теплоснабжения и актуализированной схемы теплоснабжения с учётом  Генерального плана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5E2780C-80DA-46E6-BAD0-33D7BB3BD7D7}"/>
              </a:ext>
            </a:extLst>
          </p:cNvPr>
          <p:cNvSpPr txBox="1">
            <a:spLocks/>
          </p:cNvSpPr>
          <p:nvPr/>
        </p:nvSpPr>
        <p:spPr bwMode="auto">
          <a:xfrm>
            <a:off x="5436096" y="6381750"/>
            <a:ext cx="7254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CE8DEF-AFE4-4796-8B67-1F872FFAC780}" type="slidenum"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C54A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C54A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77A86820-90E8-486B-B3A2-F978BA0F9B0D}"/>
              </a:ext>
            </a:extLst>
          </p:cNvPr>
          <p:cNvCxnSpPr/>
          <p:nvPr/>
        </p:nvCxnSpPr>
        <p:spPr>
          <a:xfrm>
            <a:off x="6234608" y="6411913"/>
            <a:ext cx="0" cy="365125"/>
          </a:xfrm>
          <a:prstGeom prst="line">
            <a:avLst/>
          </a:prstGeom>
          <a:ln w="22225">
            <a:solidFill>
              <a:srgbClr val="0C54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D:\ЭП\Дизайн\Брендбук\лого_2.jpg">
            <a:extLst>
              <a:ext uri="{FF2B5EF4-FFF2-40B4-BE49-F238E27FC236}">
                <a16:creationId xmlns:a16="http://schemas.microsoft.com/office/drawing/2014/main" id="{7C3A8D6E-D67E-47B5-A80B-3F031568E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7483" y="6369050"/>
            <a:ext cx="12969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30757B-2A3E-4484-B011-197617CFE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284266"/>
            <a:ext cx="8019228" cy="489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569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/>
          <p:cNvCxnSpPr/>
          <p:nvPr/>
        </p:nvCxnSpPr>
        <p:spPr>
          <a:xfrm>
            <a:off x="457200" y="6294228"/>
            <a:ext cx="8291513" cy="0"/>
          </a:xfrm>
          <a:prstGeom prst="line">
            <a:avLst/>
          </a:prstGeom>
          <a:ln w="22225">
            <a:solidFill>
              <a:srgbClr val="0C54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2"/>
          <p:cNvSpPr txBox="1">
            <a:spLocks/>
          </p:cNvSpPr>
          <p:nvPr/>
        </p:nvSpPr>
        <p:spPr bwMode="auto">
          <a:xfrm>
            <a:off x="457199" y="188640"/>
            <a:ext cx="8291513" cy="6752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2800" b="1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  <a:lvl2pPr>
              <a:defRPr sz="2800" b="1">
                <a:solidFill>
                  <a:srgbClr val="FF6600"/>
                </a:solidFill>
              </a:defRPr>
            </a:lvl2pPr>
            <a:lvl3pPr>
              <a:defRPr sz="2800" b="1">
                <a:solidFill>
                  <a:srgbClr val="FF6600"/>
                </a:solidFill>
              </a:defRPr>
            </a:lvl3pPr>
            <a:lvl4pPr>
              <a:defRPr sz="2800" b="1">
                <a:solidFill>
                  <a:srgbClr val="FF6600"/>
                </a:solidFill>
              </a:defRPr>
            </a:lvl4pPr>
            <a:lvl5pPr>
              <a:defRPr sz="2800" b="1">
                <a:solidFill>
                  <a:srgbClr val="FF6600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Сложившееся распределение отпуска тепловой энергии от Нижнекамских ТЭЦ</a:t>
            </a:r>
            <a:endParaRPr lang="ru-RU" sz="2400" kern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1D4D78E2-94F1-4DB0-B0DF-67D241320DE6}"/>
              </a:ext>
            </a:extLst>
          </p:cNvPr>
          <p:cNvSpPr txBox="1">
            <a:spLocks/>
          </p:cNvSpPr>
          <p:nvPr/>
        </p:nvSpPr>
        <p:spPr bwMode="auto">
          <a:xfrm>
            <a:off x="5436096" y="6381750"/>
            <a:ext cx="7254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CE8DEF-AFE4-4796-8B67-1F872FFAC780}" type="slidenum"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C54A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C54A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2DD50346-27AE-4F16-99D5-96088F64E8E9}"/>
              </a:ext>
            </a:extLst>
          </p:cNvPr>
          <p:cNvCxnSpPr/>
          <p:nvPr/>
        </p:nvCxnSpPr>
        <p:spPr>
          <a:xfrm>
            <a:off x="6234608" y="6411913"/>
            <a:ext cx="0" cy="365125"/>
          </a:xfrm>
          <a:prstGeom prst="line">
            <a:avLst/>
          </a:prstGeom>
          <a:ln w="22225">
            <a:solidFill>
              <a:srgbClr val="0C54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 descr="D:\ЭП\Дизайн\Брендбук\лого_2.jpg">
            <a:extLst>
              <a:ext uri="{FF2B5EF4-FFF2-40B4-BE49-F238E27FC236}">
                <a16:creationId xmlns:a16="http://schemas.microsoft.com/office/drawing/2014/main" id="{8F5B5D35-1C79-42B9-9FD7-89129BD0D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7483" y="6369050"/>
            <a:ext cx="12969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E1C47F3-6C34-4C75-8A7B-CE6867638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76" y="951424"/>
            <a:ext cx="8147248" cy="519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86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/>
          <p:cNvCxnSpPr/>
          <p:nvPr/>
        </p:nvCxnSpPr>
        <p:spPr>
          <a:xfrm>
            <a:off x="457200" y="6294228"/>
            <a:ext cx="8291513" cy="0"/>
          </a:xfrm>
          <a:prstGeom prst="line">
            <a:avLst/>
          </a:prstGeom>
          <a:ln w="22225">
            <a:solidFill>
              <a:srgbClr val="0C54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2"/>
          <p:cNvSpPr txBox="1">
            <a:spLocks/>
          </p:cNvSpPr>
          <p:nvPr/>
        </p:nvSpPr>
        <p:spPr bwMode="auto">
          <a:xfrm>
            <a:off x="395971" y="124218"/>
            <a:ext cx="3887999" cy="147637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>
            <a:lvl1pPr algn="ctr">
              <a:defRPr sz="2800" b="1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  <a:lvl2pPr>
              <a:defRPr sz="2800" b="1">
                <a:solidFill>
                  <a:srgbClr val="FF6600"/>
                </a:solidFill>
              </a:defRPr>
            </a:lvl2pPr>
            <a:lvl3pPr>
              <a:defRPr sz="2800" b="1">
                <a:solidFill>
                  <a:srgbClr val="FF6600"/>
                </a:solidFill>
              </a:defRPr>
            </a:lvl3pPr>
            <a:lvl4pPr>
              <a:defRPr sz="2800" b="1">
                <a:solidFill>
                  <a:srgbClr val="FF6600"/>
                </a:solidFill>
              </a:defRPr>
            </a:lvl4pPr>
            <a:lvl5pPr>
              <a:defRPr sz="2800" b="1">
                <a:solidFill>
                  <a:srgbClr val="FF6600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Балансы тепловой мощности источника тепловой энергии Филиала АО «ТГК-16» «Нижнекамская ТЭЦ» (ПТК-1) с учетом подключения всей перспективной нагрузки потребителей, Гкал/ч</a:t>
            </a:r>
            <a:endParaRPr lang="ru-RU" sz="1800" kern="12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75C97E23-CD1C-4BC2-B56B-F91198CBD13C}"/>
              </a:ext>
            </a:extLst>
          </p:cNvPr>
          <p:cNvSpPr txBox="1">
            <a:spLocks/>
          </p:cNvSpPr>
          <p:nvPr/>
        </p:nvSpPr>
        <p:spPr bwMode="auto">
          <a:xfrm>
            <a:off x="5436096" y="6381750"/>
            <a:ext cx="7254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CE8DEF-AFE4-4796-8B67-1F872FFAC780}" type="slidenum"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C54A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C54A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56249B1-A0FA-48D4-9044-C82ED40EBA48}"/>
              </a:ext>
            </a:extLst>
          </p:cNvPr>
          <p:cNvCxnSpPr/>
          <p:nvPr/>
        </p:nvCxnSpPr>
        <p:spPr>
          <a:xfrm>
            <a:off x="6234608" y="6411913"/>
            <a:ext cx="0" cy="365125"/>
          </a:xfrm>
          <a:prstGeom prst="line">
            <a:avLst/>
          </a:prstGeom>
          <a:ln w="22225">
            <a:solidFill>
              <a:srgbClr val="0C54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D:\ЭП\Дизайн\Брендбук\лого_2.jpg">
            <a:extLst>
              <a:ext uri="{FF2B5EF4-FFF2-40B4-BE49-F238E27FC236}">
                <a16:creationId xmlns:a16="http://schemas.microsoft.com/office/drawing/2014/main" id="{341D009B-6A9E-4C0A-9A36-480A1ACF5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7483" y="6369050"/>
            <a:ext cx="12969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2E9E1EF2-F2DC-4DBC-B874-E71357B635D3}"/>
              </a:ext>
            </a:extLst>
          </p:cNvPr>
          <p:cNvSpPr txBox="1">
            <a:spLocks/>
          </p:cNvSpPr>
          <p:nvPr/>
        </p:nvSpPr>
        <p:spPr bwMode="auto">
          <a:xfrm>
            <a:off x="4860031" y="75719"/>
            <a:ext cx="3888680" cy="14127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/>
          </a:bodyPr>
          <a:lstStyle>
            <a:lvl1pPr algn="ctr">
              <a:defRPr sz="2800" b="1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  <a:lvl2pPr>
              <a:defRPr sz="2800" b="1">
                <a:solidFill>
                  <a:srgbClr val="FF6600"/>
                </a:solidFill>
              </a:defRPr>
            </a:lvl2pPr>
            <a:lvl3pPr>
              <a:defRPr sz="2800" b="1">
                <a:solidFill>
                  <a:srgbClr val="FF6600"/>
                </a:solidFill>
              </a:defRPr>
            </a:lvl3pPr>
            <a:lvl4pPr>
              <a:defRPr sz="2800" b="1">
                <a:solidFill>
                  <a:srgbClr val="FF6600"/>
                </a:solidFill>
              </a:defRPr>
            </a:lvl4pPr>
            <a:lvl5pPr>
              <a:defRPr sz="2800" b="1">
                <a:solidFill>
                  <a:srgbClr val="FF6600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Балансы тепловой мощности источника тепловой энергии ООО «Нижнекамская ТЭЦ» (ПТК-2) с учетом подключения всей перспективной нагрузки потребителей, Гкал/ч</a:t>
            </a:r>
            <a:endParaRPr lang="ru-RU" sz="1800" kern="12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1258257-7829-4522-A5B3-B4E1D81690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615212"/>
              </p:ext>
            </p:extLst>
          </p:nvPr>
        </p:nvGraphicFramePr>
        <p:xfrm>
          <a:off x="4860031" y="1511028"/>
          <a:ext cx="3888680" cy="44382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4217">
                  <a:extLst>
                    <a:ext uri="{9D8B030D-6E8A-4147-A177-3AD203B41FA5}">
                      <a16:colId xmlns:a16="http://schemas.microsoft.com/office/drawing/2014/main" val="2078537948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9062195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281212026"/>
                    </a:ext>
                  </a:extLst>
                </a:gridCol>
                <a:gridCol w="648319">
                  <a:extLst>
                    <a:ext uri="{9D8B030D-6E8A-4147-A177-3AD203B41FA5}">
                      <a16:colId xmlns:a16="http://schemas.microsoft.com/office/drawing/2014/main" val="1329295633"/>
                    </a:ext>
                  </a:extLst>
                </a:gridCol>
              </a:tblGrid>
              <a:tr h="4077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2040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177147"/>
                  </a:ext>
                </a:extLst>
              </a:tr>
              <a:tr h="60574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Установленная тепловая мощность, в том числе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1580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1580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1580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00218971"/>
                  </a:ext>
                </a:extLst>
              </a:tr>
              <a:tr h="40771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отборы паровых турбин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1220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1220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1220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443254"/>
                  </a:ext>
                </a:extLst>
              </a:tr>
              <a:tr h="80377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Присоединенная договорная тепловая нагрузка в горячей воде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429,15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436,19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514,77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1689488"/>
                  </a:ext>
                </a:extLst>
              </a:tr>
              <a:tr h="100180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Присоединенная фактическая тепловая нагрузка в горячей воде (на коллекторах станции)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429,15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436,19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514,77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305531"/>
                  </a:ext>
                </a:extLst>
              </a:tr>
              <a:tr h="60574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Резерв/дефицит тепловой мощности (по договорной нагрузке)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529,9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522,86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444,28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58735151"/>
                  </a:ext>
                </a:extLst>
              </a:tr>
              <a:tr h="60574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Резерв/дефицит тепловой мощности (по фактической нагрузке)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529,9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522,86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444,28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465272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470363D0-8BCE-46BF-9425-599D8E827C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080590"/>
              </p:ext>
            </p:extLst>
          </p:nvPr>
        </p:nvGraphicFramePr>
        <p:xfrm>
          <a:off x="400163" y="1511028"/>
          <a:ext cx="3887999" cy="45080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811">
                  <a:extLst>
                    <a:ext uri="{9D8B030D-6E8A-4147-A177-3AD203B41FA5}">
                      <a16:colId xmlns:a16="http://schemas.microsoft.com/office/drawing/2014/main" val="1629063888"/>
                    </a:ext>
                  </a:extLst>
                </a:gridCol>
                <a:gridCol w="687812">
                  <a:extLst>
                    <a:ext uri="{9D8B030D-6E8A-4147-A177-3AD203B41FA5}">
                      <a16:colId xmlns:a16="http://schemas.microsoft.com/office/drawing/2014/main" val="1718629426"/>
                    </a:ext>
                  </a:extLst>
                </a:gridCol>
                <a:gridCol w="606293">
                  <a:extLst>
                    <a:ext uri="{9D8B030D-6E8A-4147-A177-3AD203B41FA5}">
                      <a16:colId xmlns:a16="http://schemas.microsoft.com/office/drawing/2014/main" val="1833825507"/>
                    </a:ext>
                  </a:extLst>
                </a:gridCol>
                <a:gridCol w="688083">
                  <a:extLst>
                    <a:ext uri="{9D8B030D-6E8A-4147-A177-3AD203B41FA5}">
                      <a16:colId xmlns:a16="http://schemas.microsoft.com/office/drawing/2014/main" val="3940089724"/>
                    </a:ext>
                  </a:extLst>
                </a:gridCol>
              </a:tblGrid>
              <a:tr h="407763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2040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451532"/>
                  </a:ext>
                </a:extLst>
              </a:tr>
              <a:tr h="605820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Установленная тепловая мощность, в том числе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3746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3746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3748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31200898"/>
                  </a:ext>
                </a:extLst>
              </a:tr>
              <a:tr h="407763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отборы паровых турбин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2806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2806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2808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512279"/>
                  </a:ext>
                </a:extLst>
              </a:tr>
              <a:tr h="803877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Присоединенная договорная тепловая нагрузка в горячей воде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743,81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748,9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1101,1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1550648"/>
                  </a:ext>
                </a:extLst>
              </a:tr>
              <a:tr h="1001934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Присоединенная фактическая тепловая нагрузка в горячей воде (на коллекторах станции)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708,05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752,45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1132,23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386485"/>
                  </a:ext>
                </a:extLst>
              </a:tr>
              <a:tr h="605820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Резерв/дефицит тепловой мощности (по договорной нагрузке)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1111,02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1105,94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757,74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70214084"/>
                  </a:ext>
                </a:extLst>
              </a:tr>
              <a:tr h="605820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Резерв/дефицит тепловой мощности (по фактической нагрузке)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1146,79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1102,39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726,61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017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0349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 bwMode="auto">
          <a:xfrm>
            <a:off x="719572" y="188640"/>
            <a:ext cx="7704856" cy="5715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2800" b="1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  <a:lvl2pPr>
              <a:defRPr sz="2800" b="1">
                <a:solidFill>
                  <a:srgbClr val="FF6600"/>
                </a:solidFill>
              </a:defRPr>
            </a:lvl2pPr>
            <a:lvl3pPr>
              <a:defRPr sz="2800" b="1">
                <a:solidFill>
                  <a:srgbClr val="FF6600"/>
                </a:solidFill>
              </a:defRPr>
            </a:lvl3pPr>
            <a:lvl4pPr>
              <a:defRPr sz="2800" b="1">
                <a:solidFill>
                  <a:srgbClr val="FF6600"/>
                </a:solidFill>
              </a:defRPr>
            </a:lvl4pPr>
            <a:lvl5pPr>
              <a:defRPr sz="2800" b="1">
                <a:solidFill>
                  <a:srgbClr val="FF6600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Перспективные зоны застройки, жилая и промышленная зона города Нижнекамска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CD10434-080F-4BCD-8941-9EEFF60E161C}"/>
              </a:ext>
            </a:extLst>
          </p:cNvPr>
          <p:cNvSpPr txBox="1">
            <a:spLocks/>
          </p:cNvSpPr>
          <p:nvPr/>
        </p:nvSpPr>
        <p:spPr bwMode="auto">
          <a:xfrm>
            <a:off x="5436096" y="6381750"/>
            <a:ext cx="7254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CE8DEF-AFE4-4796-8B67-1F872FFAC780}" type="slidenum"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C54A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C54A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A8FB7AFD-58CA-4F25-9AFD-EFCA3703C063}"/>
              </a:ext>
            </a:extLst>
          </p:cNvPr>
          <p:cNvCxnSpPr/>
          <p:nvPr/>
        </p:nvCxnSpPr>
        <p:spPr>
          <a:xfrm>
            <a:off x="6234608" y="6411913"/>
            <a:ext cx="0" cy="365125"/>
          </a:xfrm>
          <a:prstGeom prst="line">
            <a:avLst/>
          </a:prstGeom>
          <a:ln w="22225">
            <a:solidFill>
              <a:srgbClr val="0C54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D:\ЭП\Дизайн\Брендбук\лого_2.jpg">
            <a:extLst>
              <a:ext uri="{FF2B5EF4-FFF2-40B4-BE49-F238E27FC236}">
                <a16:creationId xmlns:a16="http://schemas.microsoft.com/office/drawing/2014/main" id="{30C8F0F9-9921-4232-A108-58ABC25C3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7483" y="6369050"/>
            <a:ext cx="12969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E27A13-9939-4EEE-A6A2-E2A4A84314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6711"/>
            <a:ext cx="8280917" cy="547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159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/>
          <p:cNvCxnSpPr/>
          <p:nvPr/>
        </p:nvCxnSpPr>
        <p:spPr>
          <a:xfrm>
            <a:off x="457200" y="6294228"/>
            <a:ext cx="8291513" cy="0"/>
          </a:xfrm>
          <a:prstGeom prst="line">
            <a:avLst/>
          </a:prstGeom>
          <a:ln w="22225">
            <a:solidFill>
              <a:srgbClr val="0C54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2"/>
          <p:cNvSpPr txBox="1">
            <a:spLocks/>
          </p:cNvSpPr>
          <p:nvPr/>
        </p:nvSpPr>
        <p:spPr bwMode="auto">
          <a:xfrm>
            <a:off x="323528" y="188640"/>
            <a:ext cx="8568948" cy="7920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2800" b="1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  <a:lvl2pPr>
              <a:defRPr sz="2800" b="1">
                <a:solidFill>
                  <a:srgbClr val="FF6600"/>
                </a:solidFill>
              </a:defRPr>
            </a:lvl2pPr>
            <a:lvl3pPr>
              <a:defRPr sz="2800" b="1">
                <a:solidFill>
                  <a:srgbClr val="FF6600"/>
                </a:solidFill>
              </a:defRPr>
            </a:lvl3pPr>
            <a:lvl4pPr>
              <a:defRPr sz="2800" b="1">
                <a:solidFill>
                  <a:srgbClr val="FF6600"/>
                </a:solidFill>
              </a:defRPr>
            </a:lvl4pPr>
            <a:lvl5pPr>
              <a:defRPr sz="2800" b="1">
                <a:solidFill>
                  <a:srgbClr val="FF6600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Состояние систем теплоснабжения </a:t>
            </a:r>
            <a:endParaRPr lang="ru-RU" sz="2400" kern="12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75C97E23-CD1C-4BC2-B56B-F91198CBD13C}"/>
              </a:ext>
            </a:extLst>
          </p:cNvPr>
          <p:cNvSpPr txBox="1">
            <a:spLocks/>
          </p:cNvSpPr>
          <p:nvPr/>
        </p:nvSpPr>
        <p:spPr bwMode="auto">
          <a:xfrm>
            <a:off x="5436096" y="6381750"/>
            <a:ext cx="7254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CE8DEF-AFE4-4796-8B67-1F872FFAC780}" type="slidenum"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C54A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C54A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56249B1-A0FA-48D4-9044-C82ED40EBA48}"/>
              </a:ext>
            </a:extLst>
          </p:cNvPr>
          <p:cNvCxnSpPr/>
          <p:nvPr/>
        </p:nvCxnSpPr>
        <p:spPr>
          <a:xfrm>
            <a:off x="6234608" y="6411913"/>
            <a:ext cx="0" cy="365125"/>
          </a:xfrm>
          <a:prstGeom prst="line">
            <a:avLst/>
          </a:prstGeom>
          <a:ln w="22225">
            <a:solidFill>
              <a:srgbClr val="0C54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D:\ЭП\Дизайн\Брендбук\лого_2.jpg">
            <a:extLst>
              <a:ext uri="{FF2B5EF4-FFF2-40B4-BE49-F238E27FC236}">
                <a16:creationId xmlns:a16="http://schemas.microsoft.com/office/drawing/2014/main" id="{341D009B-6A9E-4C0A-9A36-480A1ACF5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7483" y="6369050"/>
            <a:ext cx="12969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107910"/>
              </p:ext>
            </p:extLst>
          </p:nvPr>
        </p:nvGraphicFramePr>
        <p:xfrm>
          <a:off x="534504" y="1988843"/>
          <a:ext cx="8136904" cy="37967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72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4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5693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Оценка надежности систем теплоснабжения</a:t>
                      </a:r>
                    </a:p>
                  </a:txBody>
                  <a:tcPr marL="8053" marR="8053" marT="8053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693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                                                                        г. Нижнекамск</a:t>
                      </a:r>
                    </a:p>
                  </a:txBody>
                  <a:tcPr marL="8053" marR="8053" marT="8053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2193504"/>
                  </a:ext>
                </a:extLst>
              </a:tr>
              <a:tr h="19462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интенсивность отказов систем теплоснабжения, 1/км/год </a:t>
                      </a:r>
                    </a:p>
                  </a:txBody>
                  <a:tcPr marL="8053" marR="8053" marT="805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8053" marR="8053" marT="8053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462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относительный аварийный </a:t>
                      </a:r>
                      <a:r>
                        <a:rPr lang="ru-RU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недоотпуск</a:t>
                      </a: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тепла, Гкал/ </a:t>
                      </a:r>
                      <a:r>
                        <a:rPr lang="ru-RU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отоп</a:t>
                      </a: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Период</a:t>
                      </a:r>
                    </a:p>
                  </a:txBody>
                  <a:tcPr marL="8053" marR="8053" marT="805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</a:t>
                      </a:r>
                    </a:p>
                  </a:txBody>
                  <a:tcPr marL="8053" marR="8053" marT="8053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462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надежность электроснабжения источников тепловой энергии </a:t>
                      </a:r>
                    </a:p>
                  </a:txBody>
                  <a:tcPr marL="8053" marR="8053" marT="805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8053" marR="8053" marT="8053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462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надежность электроснабжения  ПНС</a:t>
                      </a:r>
                    </a:p>
                  </a:txBody>
                  <a:tcPr marL="8053" marR="8053" marT="805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0,13</a:t>
                      </a:r>
                    </a:p>
                  </a:txBody>
                  <a:tcPr marL="8053" marR="8053" marT="8053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462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надежность водоснабжения источников тепловой энергии</a:t>
                      </a:r>
                    </a:p>
                  </a:txBody>
                  <a:tcPr marL="8053" marR="8053" marT="805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8053" marR="8053" marT="8053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462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надежность топливоснабжения источников тепловой энергии</a:t>
                      </a:r>
                    </a:p>
                  </a:txBody>
                  <a:tcPr marL="8053" marR="8053" marT="805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8053" marR="8053" marT="8053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3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</a:t>
                      </a:r>
                      <a:r>
                        <a:rPr lang="ru-RU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оответствие</a:t>
                      </a: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тепловой мощности источников тепловой энергии и пропускной способности тепловых сетей расчетным тепловым нагрузкам потребителей</a:t>
                      </a:r>
                    </a:p>
                  </a:txBody>
                  <a:tcPr marL="8053" marR="8053" marT="805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8053" marR="8053" marT="8053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03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уровень резервирования источников тепловой энергии и элементов тепловой сети путем </a:t>
                      </a: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их кольцевания или устройства перемычек</a:t>
                      </a:r>
                    </a:p>
                  </a:txBody>
                  <a:tcPr marL="8053" marR="8053" marT="805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8053" marR="8053" marT="8053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103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техническое состояние тепловых сетей, характеризуемое наличием ветхих, подлежащих замене трубопроводов</a:t>
                      </a:r>
                    </a:p>
                  </a:txBody>
                  <a:tcPr marL="8053" marR="8053" marT="805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0,48</a:t>
                      </a:r>
                    </a:p>
                  </a:txBody>
                  <a:tcPr marL="8053" marR="8053" marT="8053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103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готовность теплоснабжающих организаций к проведению аварийно-восстановительных работ в системах теплоснабжения, в том числе</a:t>
                      </a:r>
                    </a:p>
                  </a:txBody>
                  <a:tcPr marL="8053" marR="8053" marT="805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</a:t>
                      </a:r>
                    </a:p>
                  </a:txBody>
                  <a:tcPr marL="8053" marR="8053" marT="8053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854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Оценка системы:</a:t>
                      </a:r>
                    </a:p>
                  </a:txBody>
                  <a:tcPr marL="434879" marR="8053" marT="805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053" marR="8053" marT="8053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854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Источники тепловой энергии</a:t>
                      </a:r>
                    </a:p>
                  </a:txBody>
                  <a:tcPr marL="434879" marR="8053" marT="805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1,000</a:t>
                      </a:r>
                    </a:p>
                  </a:txBody>
                  <a:tcPr marL="8053" marR="8053" marT="8053" marB="0" anchor="b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641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Тепловые сети</a:t>
                      </a:r>
                    </a:p>
                  </a:txBody>
                  <a:tcPr marL="434879" marR="8053" marT="805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0,003</a:t>
                      </a:r>
                    </a:p>
                  </a:txBody>
                  <a:tcPr marL="8053" marR="8053" marT="8053" marB="0" anchor="b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A44F0C2-987A-45F5-977D-10DC13225D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770564"/>
              </p:ext>
            </p:extLst>
          </p:nvPr>
        </p:nvGraphicFramePr>
        <p:xfrm>
          <a:off x="534505" y="742453"/>
          <a:ext cx="8136903" cy="10303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2449">
                  <a:extLst>
                    <a:ext uri="{9D8B030D-6E8A-4147-A177-3AD203B41FA5}">
                      <a16:colId xmlns:a16="http://schemas.microsoft.com/office/drawing/2014/main" val="3182170149"/>
                    </a:ext>
                  </a:extLst>
                </a:gridCol>
                <a:gridCol w="4104454">
                  <a:extLst>
                    <a:ext uri="{9D8B030D-6E8A-4147-A177-3AD203B41FA5}">
                      <a16:colId xmlns:a16="http://schemas.microsoft.com/office/drawing/2014/main" val="453014318"/>
                    </a:ext>
                  </a:extLst>
                </a:gridCol>
              </a:tblGrid>
              <a:tr h="23157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                                 Показатели надежности</a:t>
                      </a:r>
                    </a:p>
                  </a:txBody>
                  <a:tcPr marL="8053" marR="8053" marT="8053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3" marR="8053" marT="8053" marB="0" anchor="ctr"/>
                </a:tc>
                <a:extLst>
                  <a:ext uri="{0D108BD9-81ED-4DB2-BD59-A6C34878D82A}">
                    <a16:rowId xmlns:a16="http://schemas.microsoft.com/office/drawing/2014/main" val="3540220679"/>
                  </a:ext>
                </a:extLst>
              </a:tr>
              <a:tr h="19969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высоконадежная</a:t>
                      </a:r>
                    </a:p>
                  </a:txBody>
                  <a:tcPr marL="8053" marR="8053" marT="805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0,9;</a:t>
                      </a:r>
                    </a:p>
                  </a:txBody>
                  <a:tcPr marL="8053" marR="8053" marT="8053" marB="0" anchor="ctr"/>
                </a:tc>
                <a:extLst>
                  <a:ext uri="{0D108BD9-81ED-4DB2-BD59-A6C34878D82A}">
                    <a16:rowId xmlns:a16="http://schemas.microsoft.com/office/drawing/2014/main" val="2062860940"/>
                  </a:ext>
                </a:extLst>
              </a:tr>
              <a:tr h="19969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надежная</a:t>
                      </a:r>
                    </a:p>
                  </a:txBody>
                  <a:tcPr marL="8053" marR="8053" marT="805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0,75 - 0,89;</a:t>
                      </a:r>
                    </a:p>
                  </a:txBody>
                  <a:tcPr marL="8053" marR="8053" marT="805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301561"/>
                  </a:ext>
                </a:extLst>
              </a:tr>
              <a:tr h="19969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малонадежная</a:t>
                      </a:r>
                    </a:p>
                  </a:txBody>
                  <a:tcPr marL="8053" marR="8053" marT="805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0,5 - 0,74;</a:t>
                      </a:r>
                    </a:p>
                  </a:txBody>
                  <a:tcPr marL="8053" marR="8053" marT="8053" marB="0" anchor="ctr"/>
                </a:tc>
                <a:extLst>
                  <a:ext uri="{0D108BD9-81ED-4DB2-BD59-A6C34878D82A}">
                    <a16:rowId xmlns:a16="http://schemas.microsoft.com/office/drawing/2014/main" val="88648439"/>
                  </a:ext>
                </a:extLst>
              </a:tr>
              <a:tr h="19969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ненадежная </a:t>
                      </a:r>
                    </a:p>
                  </a:txBody>
                  <a:tcPr marL="8053" marR="8053" marT="805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0,5.</a:t>
                      </a:r>
                    </a:p>
                  </a:txBody>
                  <a:tcPr marL="8053" marR="8053" marT="805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383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152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/>
          <p:cNvCxnSpPr/>
          <p:nvPr/>
        </p:nvCxnSpPr>
        <p:spPr>
          <a:xfrm>
            <a:off x="457200" y="6294228"/>
            <a:ext cx="8291513" cy="0"/>
          </a:xfrm>
          <a:prstGeom prst="line">
            <a:avLst/>
          </a:prstGeom>
          <a:ln w="22225">
            <a:solidFill>
              <a:srgbClr val="0C54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2"/>
          <p:cNvSpPr txBox="1">
            <a:spLocks/>
          </p:cNvSpPr>
          <p:nvPr/>
        </p:nvSpPr>
        <p:spPr bwMode="auto">
          <a:xfrm>
            <a:off x="323528" y="188640"/>
            <a:ext cx="8568948" cy="7920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2800" b="1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  <a:lvl2pPr>
              <a:defRPr sz="2800" b="1">
                <a:solidFill>
                  <a:srgbClr val="FF6600"/>
                </a:solidFill>
              </a:defRPr>
            </a:lvl2pPr>
            <a:lvl3pPr>
              <a:defRPr sz="2800" b="1">
                <a:solidFill>
                  <a:srgbClr val="FF6600"/>
                </a:solidFill>
              </a:defRPr>
            </a:lvl3pPr>
            <a:lvl4pPr>
              <a:defRPr sz="2800" b="1">
                <a:solidFill>
                  <a:srgbClr val="FF6600"/>
                </a:solidFill>
              </a:defRPr>
            </a:lvl4pPr>
            <a:lvl5pPr>
              <a:defRPr sz="2800" b="1">
                <a:solidFill>
                  <a:srgbClr val="FF6600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Основные положения мастер-плана</a:t>
            </a:r>
            <a:endParaRPr lang="ru-RU" sz="2400" kern="12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75C97E23-CD1C-4BC2-B56B-F91198CBD13C}"/>
              </a:ext>
            </a:extLst>
          </p:cNvPr>
          <p:cNvSpPr txBox="1">
            <a:spLocks/>
          </p:cNvSpPr>
          <p:nvPr/>
        </p:nvSpPr>
        <p:spPr bwMode="auto">
          <a:xfrm>
            <a:off x="5436096" y="6381750"/>
            <a:ext cx="7254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CE8DEF-AFE4-4796-8B67-1F872FFAC780}" type="slidenum"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C54A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C54A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56249B1-A0FA-48D4-9044-C82ED40EBA48}"/>
              </a:ext>
            </a:extLst>
          </p:cNvPr>
          <p:cNvCxnSpPr/>
          <p:nvPr/>
        </p:nvCxnSpPr>
        <p:spPr>
          <a:xfrm>
            <a:off x="6234608" y="6411913"/>
            <a:ext cx="0" cy="365125"/>
          </a:xfrm>
          <a:prstGeom prst="line">
            <a:avLst/>
          </a:prstGeom>
          <a:ln w="22225">
            <a:solidFill>
              <a:srgbClr val="0C54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D:\ЭП\Дизайн\Брендбук\лого_2.jpg">
            <a:extLst>
              <a:ext uri="{FF2B5EF4-FFF2-40B4-BE49-F238E27FC236}">
                <a16:creationId xmlns:a16="http://schemas.microsoft.com/office/drawing/2014/main" id="{341D009B-6A9E-4C0A-9A36-480A1ACF5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7483" y="6369050"/>
            <a:ext cx="12969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50AF74D-FC8B-4701-BA73-7623407FDE43}"/>
              </a:ext>
            </a:extLst>
          </p:cNvPr>
          <p:cNvSpPr txBox="1"/>
          <p:nvPr/>
        </p:nvSpPr>
        <p:spPr>
          <a:xfrm>
            <a:off x="363328" y="1161792"/>
            <a:ext cx="82792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Для повышения надежности теплоснабжения рассмотрено 3 основных варианта перспективного развития системы теплоснабжения города Нижнекамск: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BCE0C6-3D1C-4653-AECF-A45693C785BF}"/>
              </a:ext>
            </a:extLst>
          </p:cNvPr>
          <p:cNvSpPr txBox="1"/>
          <p:nvPr/>
        </p:nvSpPr>
        <p:spPr>
          <a:xfrm>
            <a:off x="354363" y="1770489"/>
            <a:ext cx="8435274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/>
              <a:t>первый вариант – </a:t>
            </a:r>
            <a:r>
              <a:rPr lang="ru-RU" sz="1400" dirty="0"/>
              <a:t>перекладка тепловых сетей для обеспечения надежности при индексации тарифа;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/>
              <a:t>второй вариант - </a:t>
            </a:r>
            <a:r>
              <a:rPr lang="ru-RU" sz="1400" dirty="0"/>
              <a:t>перекладка тепловых сетей для обеспечения надежности с привлечением дополнительных инвестиций за счет перехода в «Ценовые зоны»;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/>
              <a:t>третий вариант - </a:t>
            </a:r>
            <a:r>
              <a:rPr lang="ru-RU" sz="1400" dirty="0"/>
              <a:t>перекладка тепловых сетей для обеспечения надежности с привлечением дополнительных инвестиций за счет перехода в «Ценовые зоны» и государственной бюджетной поддержки.</a:t>
            </a: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37E348D8-C79D-42AB-872D-7924C797F5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065630"/>
              </p:ext>
            </p:extLst>
          </p:nvPr>
        </p:nvGraphicFramePr>
        <p:xfrm>
          <a:off x="509488" y="3428134"/>
          <a:ext cx="8259687" cy="11116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2623">
                  <a:extLst>
                    <a:ext uri="{9D8B030D-6E8A-4147-A177-3AD203B41FA5}">
                      <a16:colId xmlns:a16="http://schemas.microsoft.com/office/drawing/2014/main" val="186481982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285956298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867303957"/>
                    </a:ext>
                  </a:extLst>
                </a:gridCol>
                <a:gridCol w="1690680">
                  <a:extLst>
                    <a:ext uri="{9D8B030D-6E8A-4147-A177-3AD203B41FA5}">
                      <a16:colId xmlns:a16="http://schemas.microsoft.com/office/drawing/2014/main" val="2959106558"/>
                    </a:ext>
                  </a:extLst>
                </a:gridCol>
              </a:tblGrid>
              <a:tr h="205356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показателя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1 </a:t>
                      </a:r>
                      <a:r>
                        <a:rPr lang="ru-RU" sz="1200" dirty="0">
                          <a:effectLst/>
                        </a:rPr>
                        <a:t>вариант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 вариант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 вариант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37" marR="57037" marT="0" marB="0" anchor="ctr"/>
                </a:tc>
                <a:extLst>
                  <a:ext uri="{0D108BD9-81ED-4DB2-BD59-A6C34878D82A}">
                    <a16:rowId xmlns:a16="http://schemas.microsoft.com/office/drawing/2014/main" val="4076074358"/>
                  </a:ext>
                </a:extLst>
              </a:tr>
              <a:tr h="253993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Диапазон замены диаметров трубопровода</a:t>
                      </a: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57-219; 219-426; 426-1020</a:t>
                      </a: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57-219; 219-426; 426-1020</a:t>
                      </a: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57-219; 219-426; 426-1020</a:t>
                      </a:r>
                    </a:p>
                  </a:txBody>
                  <a:tcPr marL="57037" marR="57037" marT="0" marB="0" anchor="ctr"/>
                </a:tc>
                <a:extLst>
                  <a:ext uri="{0D108BD9-81ED-4DB2-BD59-A6C34878D82A}">
                    <a16:rowId xmlns:a16="http://schemas.microsoft.com/office/drawing/2014/main" val="3117515860"/>
                  </a:ext>
                </a:extLst>
              </a:tr>
              <a:tr h="212969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Длина замены трубопроводов, км</a:t>
                      </a: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5,27; 8,96; 16,87</a:t>
                      </a: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80,04; 31,83; 52,19</a:t>
                      </a: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204,51; 36,31; 62,51</a:t>
                      </a:r>
                    </a:p>
                  </a:txBody>
                  <a:tcPr marL="57037" marR="57037" marT="0" marB="0" anchor="ctr"/>
                </a:tc>
                <a:extLst>
                  <a:ext uri="{0D108BD9-81ED-4DB2-BD59-A6C34878D82A}">
                    <a16:rowId xmlns:a16="http://schemas.microsoft.com/office/drawing/2014/main" val="1143117241"/>
                  </a:ext>
                </a:extLst>
              </a:tr>
              <a:tr h="284977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Капитальные вложения, млн. руб. (с НДС)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4 556,05</a:t>
                      </a: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16 317,25</a:t>
                      </a: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20 918,92</a:t>
                      </a:r>
                    </a:p>
                  </a:txBody>
                  <a:tcPr marL="57037" marR="57037" marT="0" marB="0" anchor="ctr"/>
                </a:tc>
                <a:extLst>
                  <a:ext uri="{0D108BD9-81ED-4DB2-BD59-A6C34878D82A}">
                    <a16:rowId xmlns:a16="http://schemas.microsoft.com/office/drawing/2014/main" val="911710413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769092"/>
              </p:ext>
            </p:extLst>
          </p:nvPr>
        </p:nvGraphicFramePr>
        <p:xfrm>
          <a:off x="529950" y="4593397"/>
          <a:ext cx="8218764" cy="8154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5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1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30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26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Высоконадежная – 0,9</a:t>
                      </a:r>
                    </a:p>
                  </a:txBody>
                  <a:tcPr marL="8053" marR="8053" marT="805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8053" marR="8053" marT="8053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8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Надежная -  0,75 - 0,89</a:t>
                      </a:r>
                    </a:p>
                  </a:txBody>
                  <a:tcPr marL="8053" marR="8053" marT="805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8053" marR="8053" marT="8053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8053" marR="8053" marT="8053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0,883</a:t>
                      </a:r>
                    </a:p>
                  </a:txBody>
                  <a:tcPr marL="8053" marR="8053" marT="8053" marB="0"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8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Малонадежная -  0,5 - 0,74</a:t>
                      </a:r>
                    </a:p>
                  </a:txBody>
                  <a:tcPr marL="8053" marR="8053" marT="805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8053" marR="8053" marT="805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8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Ненадежная -  0,5</a:t>
                      </a:r>
                    </a:p>
                  </a:txBody>
                  <a:tcPr marL="8053" marR="8053" marT="805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0,003</a:t>
                      </a:r>
                    </a:p>
                  </a:txBody>
                  <a:tcPr marL="8053" marR="8053" marT="8053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53" marR="8053" marT="8053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8053" marR="8053" marT="8053" marB="0"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638645"/>
              </p:ext>
            </p:extLst>
          </p:nvPr>
        </p:nvGraphicFramePr>
        <p:xfrm>
          <a:off x="539552" y="5502842"/>
          <a:ext cx="8209161" cy="7476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16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168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интенсивность отказов систем теплоснабжения, 1/км/год </a:t>
                      </a:r>
                    </a:p>
                  </a:txBody>
                  <a:tcPr marL="8053" marR="8053" marT="805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2,89</a:t>
                      </a: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0,04</a:t>
                      </a: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0,0000287</a:t>
                      </a:r>
                    </a:p>
                  </a:txBody>
                  <a:tcPr marL="8053" marR="8053" marT="8053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06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относительный аварийный </a:t>
                      </a:r>
                      <a:r>
                        <a:rPr lang="ru-RU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недоотпуск</a:t>
                      </a: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тепла, Гкал/ </a:t>
                      </a:r>
                      <a:r>
                        <a:rPr lang="ru-RU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отоп</a:t>
                      </a: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период</a:t>
                      </a:r>
                    </a:p>
                  </a:txBody>
                  <a:tcPr marL="8053" marR="8053" marT="805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809514,46</a:t>
                      </a:r>
                    </a:p>
                  </a:txBody>
                  <a:tcPr marL="8053" marR="8053" marT="8053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680369,03</a:t>
                      </a:r>
                    </a:p>
                  </a:txBody>
                  <a:tcPr marL="8053" marR="8053" marT="8053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13976,81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53" marR="8053" marT="8053" marB="0"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0534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/>
          <p:cNvCxnSpPr/>
          <p:nvPr/>
        </p:nvCxnSpPr>
        <p:spPr>
          <a:xfrm>
            <a:off x="457200" y="6294228"/>
            <a:ext cx="8291513" cy="0"/>
          </a:xfrm>
          <a:prstGeom prst="line">
            <a:avLst/>
          </a:prstGeom>
          <a:ln w="22225">
            <a:solidFill>
              <a:srgbClr val="0C54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7C3DAC72-7914-443D-9828-B2A8A714089F}"/>
              </a:ext>
            </a:extLst>
          </p:cNvPr>
          <p:cNvSpPr txBox="1">
            <a:spLocks/>
          </p:cNvSpPr>
          <p:nvPr/>
        </p:nvSpPr>
        <p:spPr bwMode="auto">
          <a:xfrm>
            <a:off x="5436096" y="6381750"/>
            <a:ext cx="7254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CE8DEF-AFE4-4796-8B67-1F872FFAC780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0C54A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C54A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B8585C2-C5BD-4A83-A1E4-A5A764FF4B72}"/>
              </a:ext>
            </a:extLst>
          </p:cNvPr>
          <p:cNvCxnSpPr/>
          <p:nvPr/>
        </p:nvCxnSpPr>
        <p:spPr>
          <a:xfrm>
            <a:off x="6234608" y="6411913"/>
            <a:ext cx="0" cy="365125"/>
          </a:xfrm>
          <a:prstGeom prst="line">
            <a:avLst/>
          </a:prstGeom>
          <a:ln w="22225">
            <a:solidFill>
              <a:srgbClr val="0C54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D:\ЭП\Дизайн\Брендбук\лого_2.jpg">
            <a:extLst>
              <a:ext uri="{FF2B5EF4-FFF2-40B4-BE49-F238E27FC236}">
                <a16:creationId xmlns:a16="http://schemas.microsoft.com/office/drawing/2014/main" id="{528B04D3-2694-4521-AF76-12DB3F9E8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7483" y="6369050"/>
            <a:ext cx="12969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2"/>
          <p:cNvSpPr txBox="1">
            <a:spLocks noGrp="1"/>
          </p:cNvSpPr>
          <p:nvPr>
            <p:ph type="title"/>
          </p:nvPr>
        </p:nvSpPr>
        <p:spPr bwMode="auto">
          <a:xfrm>
            <a:off x="611560" y="44624"/>
            <a:ext cx="8075240" cy="7920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/>
          </a:bodyPr>
          <a:lstStyle>
            <a:lvl1pPr algn="ctr">
              <a:defRPr sz="2800" b="1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  <a:lvl2pPr>
              <a:defRPr sz="2800" b="1">
                <a:solidFill>
                  <a:srgbClr val="FF6600"/>
                </a:solidFill>
              </a:defRPr>
            </a:lvl2pPr>
            <a:lvl3pPr>
              <a:defRPr sz="2800" b="1">
                <a:solidFill>
                  <a:srgbClr val="FF6600"/>
                </a:solidFill>
              </a:defRPr>
            </a:lvl3pPr>
            <a:lvl4pPr>
              <a:defRPr sz="2800" b="1">
                <a:solidFill>
                  <a:srgbClr val="FF6600"/>
                </a:solidFill>
              </a:defRPr>
            </a:lvl4pPr>
            <a:lvl5pPr>
              <a:defRPr sz="2800" b="1">
                <a:solidFill>
                  <a:srgbClr val="FF6600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Рост квартплаты при переходе на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альткотельную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в 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г.Нижнекамск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0433EC00-F507-4925-B2C6-1C9847AFE8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0103340"/>
              </p:ext>
            </p:extLst>
          </p:nvPr>
        </p:nvGraphicFramePr>
        <p:xfrm>
          <a:off x="628649" y="1200150"/>
          <a:ext cx="7886701" cy="445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560566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21557</TotalTime>
  <Words>714</Words>
  <Application>Microsoft Office PowerPoint</Application>
  <PresentationFormat>Экран (4:3)</PresentationFormat>
  <Paragraphs>170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Инженерный центр «Энергопрогресс»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Рост квартплаты при переходе на альткотельную в  г.Нижнекамск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Руслан А. Сафиуллин</cp:lastModifiedBy>
  <cp:revision>1129</cp:revision>
  <cp:lastPrinted>2024-05-27T10:56:40Z</cp:lastPrinted>
  <dcterms:modified xsi:type="dcterms:W3CDTF">2024-06-03T13:00:51Z</dcterms:modified>
</cp:coreProperties>
</file>